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2"/>
  </p:notesMasterIdLst>
  <p:handoutMasterIdLst>
    <p:handoutMasterId r:id="rId163"/>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72" r:id="rId128"/>
    <p:sldId id="1078" r:id="rId129"/>
    <p:sldId id="1079" r:id="rId130"/>
    <p:sldId id="1058" r:id="rId131"/>
    <p:sldId id="1080" r:id="rId132"/>
    <p:sldId id="1086" r:id="rId133"/>
    <p:sldId id="1087" r:id="rId134"/>
    <p:sldId id="1088" r:id="rId135"/>
    <p:sldId id="1076" r:id="rId136"/>
    <p:sldId id="1089" r:id="rId137"/>
    <p:sldId id="1090" r:id="rId138"/>
    <p:sldId id="1083" r:id="rId139"/>
    <p:sldId id="1084" r:id="rId140"/>
    <p:sldId id="1085" r:id="rId141"/>
    <p:sldId id="1091" r:id="rId142"/>
    <p:sldId id="1092" r:id="rId143"/>
    <p:sldId id="1093" r:id="rId144"/>
    <p:sldId id="1073" r:id="rId145"/>
    <p:sldId id="1074" r:id="rId146"/>
    <p:sldId id="865" r:id="rId147"/>
    <p:sldId id="414" r:id="rId148"/>
    <p:sldId id="995" r:id="rId149"/>
    <p:sldId id="1048" r:id="rId150"/>
    <p:sldId id="1051" r:id="rId151"/>
    <p:sldId id="1006" r:id="rId152"/>
    <p:sldId id="1040" r:id="rId153"/>
    <p:sldId id="1039" r:id="rId154"/>
    <p:sldId id="1049" r:id="rId155"/>
    <p:sldId id="1032" r:id="rId156"/>
    <p:sldId id="1033" r:id="rId157"/>
    <p:sldId id="1034" r:id="rId158"/>
    <p:sldId id="1035" r:id="rId159"/>
    <p:sldId id="1036" r:id="rId160"/>
    <p:sldId id="1037" r:id="rId1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94" autoAdjust="0"/>
    <p:restoredTop sz="94433" autoAdjust="0"/>
  </p:normalViewPr>
  <p:slideViewPr>
    <p:cSldViewPr snapToGrid="0">
      <p:cViewPr varScale="1">
        <p:scale>
          <a:sx n="194" d="100"/>
          <a:sy n="194" d="100"/>
        </p:scale>
        <p:origin x="800" y="17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8/11/21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hyperlink" Target="https://r-hta.org/tutorial/markov_models_shiny/" TargetMode="External"/><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188855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134</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199" y="1143000"/>
            <a:ext cx="5249119"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7" name="Picture 6">
            <a:extLst>
              <a:ext uri="{FF2B5EF4-FFF2-40B4-BE49-F238E27FC236}">
                <a16:creationId xmlns:a16="http://schemas.microsoft.com/office/drawing/2014/main" id="{E804F225-BB17-B74E-A167-01D50C87C6A9}"/>
              </a:ext>
            </a:extLst>
          </p:cNvPr>
          <p:cNvPicPr>
            <a:picLocks noChangeAspect="1"/>
          </p:cNvPicPr>
          <p:nvPr/>
        </p:nvPicPr>
        <p:blipFill>
          <a:blip r:embed="rId2"/>
          <a:stretch>
            <a:fillRect/>
          </a:stretch>
        </p:blipFill>
        <p:spPr>
          <a:xfrm>
            <a:off x="3009418" y="2306591"/>
            <a:ext cx="4664597" cy="2709909"/>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spTree>
    <p:extLst>
      <p:ext uri="{BB962C8B-B14F-4D97-AF65-F5344CB8AC3E}">
        <p14:creationId xmlns:p14="http://schemas.microsoft.com/office/powerpoint/2010/main" val="8781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826781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7225854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154</a:t>
            </a:fld>
            <a:endParaRPr lang="en-US"/>
          </a:p>
        </p:txBody>
      </p:sp>
    </p:spTree>
    <p:extLst>
      <p:ext uri="{BB962C8B-B14F-4D97-AF65-F5344CB8AC3E}">
        <p14:creationId xmlns:p14="http://schemas.microsoft.com/office/powerpoint/2010/main" val="3032907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a:xfrm>
            <a:off x="457200" y="952902"/>
            <a:ext cx="7616825" cy="3586148"/>
          </a:xfrm>
        </p:spPr>
        <p:txBody>
          <a:bodyPr>
            <a:normAutofit/>
          </a:bodyPr>
          <a:lstStyle/>
          <a:p>
            <a:pPr marL="0" indent="0">
              <a:lnSpc>
                <a:spcPct val="110000"/>
              </a:lnSpc>
              <a:spcBef>
                <a:spcPts val="600"/>
              </a:spcBef>
              <a:buNone/>
            </a:pPr>
            <a:r>
              <a:rPr lang="en-US" sz="1200" dirty="0"/>
              <a:t>Day 1</a:t>
            </a:r>
          </a:p>
          <a:p>
            <a:pPr>
              <a:lnSpc>
                <a:spcPct val="110000"/>
              </a:lnSpc>
              <a:spcBef>
                <a:spcPts val="600"/>
              </a:spcBef>
            </a:pPr>
            <a:r>
              <a:rPr lang="en-US" sz="1200" dirty="0"/>
              <a:t>Introduction</a:t>
            </a:r>
          </a:p>
          <a:p>
            <a:pPr>
              <a:lnSpc>
                <a:spcPct val="110000"/>
              </a:lnSpc>
              <a:spcBef>
                <a:spcPts val="600"/>
              </a:spcBef>
            </a:pPr>
            <a:r>
              <a:rPr lang="en-US" sz="1200" dirty="0"/>
              <a:t>Basic model taxonomy</a:t>
            </a:r>
          </a:p>
          <a:p>
            <a:pPr>
              <a:lnSpc>
                <a:spcPct val="110000"/>
              </a:lnSpc>
              <a:spcBef>
                <a:spcPts val="600"/>
              </a:spcBef>
            </a:pPr>
            <a:r>
              <a:rPr lang="en-US" sz="1200" dirty="0"/>
              <a:t>Simple Markov cohort model</a:t>
            </a:r>
          </a:p>
          <a:p>
            <a:pPr>
              <a:lnSpc>
                <a:spcPct val="110000"/>
              </a:lnSpc>
              <a:spcBef>
                <a:spcPts val="600"/>
              </a:spcBef>
            </a:pPr>
            <a:r>
              <a:rPr lang="en-US" sz="1200" dirty="0"/>
              <a:t>Incorporating PSA</a:t>
            </a:r>
          </a:p>
          <a:p>
            <a:pPr>
              <a:lnSpc>
                <a:spcPct val="110000"/>
              </a:lnSpc>
              <a:spcBef>
                <a:spcPts val="600"/>
              </a:spcBef>
            </a:pPr>
            <a:r>
              <a:rPr lang="en-US" sz="1200" dirty="0"/>
              <a:t>Cost-effectiveness analysis</a:t>
            </a:r>
          </a:p>
          <a:p>
            <a:pPr marL="0" indent="0">
              <a:lnSpc>
                <a:spcPct val="110000"/>
              </a:lnSpc>
              <a:spcBef>
                <a:spcPts val="600"/>
              </a:spcBef>
              <a:buNone/>
            </a:pPr>
            <a:endParaRPr lang="en-US" sz="1200" dirty="0"/>
          </a:p>
          <a:p>
            <a:pPr marL="0" indent="0">
              <a:lnSpc>
                <a:spcPct val="110000"/>
              </a:lnSpc>
              <a:spcBef>
                <a:spcPts val="600"/>
              </a:spcBef>
              <a:buNone/>
            </a:pPr>
            <a:r>
              <a:rPr lang="en-US" sz="1200" dirty="0"/>
              <a:t>Day 2</a:t>
            </a:r>
          </a:p>
          <a:p>
            <a:pPr>
              <a:lnSpc>
                <a:spcPct val="110000"/>
              </a:lnSpc>
              <a:spcBef>
                <a:spcPts val="600"/>
              </a:spcBef>
            </a:pPr>
            <a:r>
              <a:rPr lang="en-US" sz="1200" dirty="0"/>
              <a:t>Simple Markov cohort model in hesim</a:t>
            </a:r>
          </a:p>
          <a:p>
            <a:pPr>
              <a:lnSpc>
                <a:spcPct val="110000"/>
              </a:lnSpc>
              <a:spcBef>
                <a:spcPts val="600"/>
              </a:spcBef>
            </a:pPr>
            <a:r>
              <a:rPr lang="en-US" sz="1200" dirty="0"/>
              <a:t>Semi-Markov multi-state model</a:t>
            </a:r>
          </a:p>
          <a:p>
            <a:pPr>
              <a:lnSpc>
                <a:spcPct val="110000"/>
              </a:lnSpc>
              <a:spcBef>
                <a:spcPts val="600"/>
              </a:spcBef>
            </a:pPr>
            <a:r>
              <a:rPr lang="en-US" sz="1200" dirty="0"/>
              <a:t>Partitioned survival model </a:t>
            </a:r>
          </a:p>
          <a:p>
            <a:pPr>
              <a:lnSpc>
                <a:spcPct val="110000"/>
              </a:lnSpc>
              <a:spcBef>
                <a:spcPts val="600"/>
              </a:spcBef>
            </a:pPr>
            <a:r>
              <a:rPr lang="en-US" sz="1200"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19621</TotalTime>
  <Words>14482</Words>
  <Application>Microsoft Macintosh PowerPoint</Application>
  <PresentationFormat>On-screen Show (16:9)</PresentationFormat>
  <Paragraphs>2007</Paragraphs>
  <Slides>160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160</vt:i4>
      </vt:variant>
    </vt:vector>
  </HeadingPairs>
  <TitlesOfParts>
    <vt:vector size="16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1379</cp:revision>
  <cp:lastPrinted>2020-10-13T05:30:04Z</cp:lastPrinted>
  <dcterms:created xsi:type="dcterms:W3CDTF">2014-12-05T18:34:48Z</dcterms:created>
  <dcterms:modified xsi:type="dcterms:W3CDTF">2021-08-11T19:08:14Z</dcterms:modified>
  <cp:category/>
</cp:coreProperties>
</file>